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05.10.2016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05.10.2016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05.10.2016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05.10.2016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620688"/>
            <a:ext cx="7772400" cy="2736303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 smtClean="0">
                <a:latin typeface="Calibri Light" pitchFamily="34" charset="0"/>
                <a:cs typeface="Calibri Light" pitchFamily="34" charset="0"/>
              </a:rPr>
              <a:t>Социальное </a:t>
            </a:r>
            <a:r>
              <a:rPr lang="ru-RU" dirty="0" smtClean="0">
                <a:highlight>
                  <a:srgbClr val="FFCD00"/>
                </a:highlight>
                <a:latin typeface="Calibri Light" pitchFamily="34" charset="0"/>
                <a:cs typeface="Calibri Light" pitchFamily="34" charset="0"/>
              </a:rPr>
              <a:t>творчество</a:t>
            </a:r>
            <a:r>
              <a:rPr lang="en" dirty="0" smtClean="0">
                <a:latin typeface="Calibri Light" pitchFamily="34" charset="0"/>
                <a:cs typeface="Calibri Light" pitchFamily="34" charset="0"/>
              </a:rPr>
              <a:t> </a:t>
            </a:r>
            <a:r>
              <a:rPr lang="ru-RU" dirty="0" smtClean="0">
                <a:latin typeface="Calibri Light" pitchFamily="34" charset="0"/>
                <a:cs typeface="Calibri Light" pitchFamily="34" charset="0"/>
              </a:rPr>
              <a:t>педагогов и учеников как компонент образовательной программы Гимназии № 32</a:t>
            </a:r>
            <a:endParaRPr lang="ru-RU" dirty="0">
              <a:latin typeface="Calibri Light" pitchFamily="34" charset="0"/>
              <a:cs typeface="Calibri Light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43200" y="3284984"/>
            <a:ext cx="6400800" cy="1752600"/>
          </a:xfrm>
        </p:spPr>
        <p:txBody>
          <a:bodyPr>
            <a:normAutofit/>
          </a:bodyPr>
          <a:lstStyle/>
          <a:p>
            <a:pPr algn="r"/>
            <a:r>
              <a:rPr lang="ru-RU" sz="2400" dirty="0" smtClean="0"/>
              <a:t>Федор Тимофеев</a:t>
            </a:r>
          </a:p>
          <a:p>
            <a:pPr algn="r"/>
            <a:r>
              <a:rPr lang="ru-RU" sz="2400" dirty="0" smtClean="0"/>
              <a:t>Гимназия № 32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dirty="0" smtClean="0"/>
              <a:t>Сложности внедрения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Проблема управления изменениями</a:t>
            </a:r>
          </a:p>
          <a:p>
            <a:r>
              <a:rPr lang="ru-RU" dirty="0" smtClean="0"/>
              <a:t>Необходимость повышения квалификации педагогических сотрудников</a:t>
            </a:r>
          </a:p>
          <a:p>
            <a:r>
              <a:rPr lang="ru-RU" smtClean="0"/>
              <a:t>Разработка гибкой системы </a:t>
            </a:r>
            <a:r>
              <a:rPr lang="ru-RU" dirty="0" smtClean="0"/>
              <a:t>учета достижений учащихся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sz="4000" dirty="0" smtClean="0">
                <a:latin typeface="+mn-lt"/>
                <a:cs typeface="Calibri Light" pitchFamily="34" charset="0"/>
              </a:rPr>
              <a:t>Предпосылки проекта</a:t>
            </a:r>
            <a:endParaRPr lang="ru-RU" sz="4000" dirty="0" smtClean="0">
              <a:latin typeface="+mn-lt"/>
              <a:cs typeface="Calibri Light" pitchFamily="34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Calibri Light" pitchFamily="34" charset="0"/>
                <a:ea typeface="+mj-ea"/>
                <a:cs typeface="Calibri Light" pitchFamily="34" charset="0"/>
              </a:rPr>
              <a:t>Начало обучения в вузах может сопровождаться дефицитом необходимых навыков; </a:t>
            </a:r>
          </a:p>
          <a:p>
            <a:r>
              <a:rPr lang="ru-RU" dirty="0" smtClean="0">
                <a:latin typeface="Calibri Light" pitchFamily="34" charset="0"/>
                <a:ea typeface="+mj-ea"/>
                <a:cs typeface="Calibri Light" pitchFamily="34" charset="0"/>
              </a:rPr>
              <a:t>Рынок </a:t>
            </a:r>
            <a:r>
              <a:rPr lang="ru-RU" dirty="0" smtClean="0">
                <a:latin typeface="Calibri Light" pitchFamily="34" charset="0"/>
                <a:ea typeface="+mj-ea"/>
                <a:cs typeface="Calibri Light" pitchFamily="34" charset="0"/>
              </a:rPr>
              <a:t>труда требует навыков проектной деятельности от выпускников </a:t>
            </a:r>
            <a:r>
              <a:rPr lang="ru-RU" dirty="0" smtClean="0">
                <a:latin typeface="Calibri Light" pitchFamily="34" charset="0"/>
                <a:ea typeface="+mj-ea"/>
                <a:cs typeface="Calibri Light" pitchFamily="34" charset="0"/>
              </a:rPr>
              <a:t>вузов;</a:t>
            </a:r>
          </a:p>
          <a:p>
            <a:r>
              <a:rPr lang="ru-RU" dirty="0" smtClean="0">
                <a:latin typeface="Calibri Light" pitchFamily="34" charset="0"/>
                <a:ea typeface="+mj-ea"/>
                <a:cs typeface="Calibri Light" pitchFamily="34" charset="0"/>
              </a:rPr>
              <a:t>Новые образовательные стандарты (ФГОС)</a:t>
            </a:r>
          </a:p>
          <a:p>
            <a:endParaRPr lang="ru-RU" dirty="0" smtClean="0">
              <a:latin typeface="Calibri Light" pitchFamily="34" charset="0"/>
              <a:ea typeface="+mj-ea"/>
              <a:cs typeface="Calibri Light" pitchFamily="34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dirty="0" smtClean="0"/>
              <a:t>Организационные аспекты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 2015 году Гимназия № 32 стала победителем конкурса инновационных проектов, получив право и ресурсы на создание инновационного образовательного продукта.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ru-RU" dirty="0" smtClean="0"/>
              <a:t>Замысел проекта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Создание внутриорганизационной структуры, которая позволяет развивать </a:t>
            </a:r>
            <a:r>
              <a:rPr lang="ru-RU" dirty="0" smtClean="0"/>
              <a:t>«навыки XXI </a:t>
            </a:r>
            <a:r>
              <a:rPr lang="ru-RU" dirty="0" smtClean="0"/>
              <a:t>века»: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ru-RU" dirty="0" smtClean="0"/>
              <a:t>критическое </a:t>
            </a:r>
            <a:r>
              <a:rPr lang="ru-RU" dirty="0" smtClean="0"/>
              <a:t>мышление,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	</a:t>
            </a:r>
            <a:r>
              <a:rPr lang="ru-RU" dirty="0" smtClean="0"/>
              <a:t>проектной мышление, 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ru-RU" dirty="0" smtClean="0"/>
              <a:t>творческое </a:t>
            </a:r>
            <a:r>
              <a:rPr lang="ru-RU" dirty="0" smtClean="0"/>
              <a:t>мышление,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	</a:t>
            </a:r>
            <a:r>
              <a:rPr lang="ru-RU" dirty="0" smtClean="0"/>
              <a:t>владение </a:t>
            </a:r>
            <a:r>
              <a:rPr lang="ru-RU" dirty="0" smtClean="0"/>
              <a:t>компьютерными </a:t>
            </a:r>
            <a:r>
              <a:rPr lang="ru-RU" dirty="0" smtClean="0"/>
              <a:t>технологиями,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ru-RU" dirty="0" smtClean="0"/>
              <a:t>навык </a:t>
            </a:r>
            <a:r>
              <a:rPr lang="ru-RU" dirty="0" smtClean="0"/>
              <a:t>поиска и систематизации </a:t>
            </a:r>
            <a:r>
              <a:rPr lang="ru-RU" dirty="0" smtClean="0"/>
              <a:t>информации 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ru-RU" dirty="0" smtClean="0"/>
              <a:t>и др.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dirty="0" smtClean="0"/>
              <a:t>Реализация проекта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Разработка и запуск работы Агентства Социальных Инициатив (АСИ)	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ru-RU" dirty="0" smtClean="0"/>
              <a:t>Структура АСИ (административный блок)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8978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682595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tabLst>
                          <a:tab pos="804545" algn="r"/>
                          <a:tab pos="846455" algn="r"/>
                        </a:tabLst>
                      </a:pPr>
                      <a:r>
                        <a:rPr lang="ru-RU" sz="1200" b="1" dirty="0">
                          <a:solidFill>
                            <a:srgbClr val="FEFEFE"/>
                          </a:solidFill>
                          <a:latin typeface="Times New Roman"/>
                          <a:ea typeface="Arial Unicode MS"/>
                          <a:cs typeface="Helvetica Neue"/>
                        </a:rPr>
                        <a:t>Структурное подразделение</a:t>
                      </a:r>
                      <a:endParaRPr lang="ru-RU" sz="1000" b="1" dirty="0">
                        <a:solidFill>
                          <a:srgbClr val="FEFEFE"/>
                        </a:solidFill>
                        <a:latin typeface="Helvetica Neue"/>
                        <a:ea typeface="Helvetica Neue"/>
                        <a:cs typeface="Helvetica Neue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tabLst>
                          <a:tab pos="804545" algn="r"/>
                          <a:tab pos="846455" algn="r"/>
                        </a:tabLst>
                      </a:pPr>
                      <a:r>
                        <a:rPr lang="ru-RU" sz="1200" b="1">
                          <a:solidFill>
                            <a:srgbClr val="FEFEFE"/>
                          </a:solidFill>
                          <a:latin typeface="Times New Roman"/>
                          <a:ea typeface="Arial Unicode MS"/>
                          <a:cs typeface="Helvetica Neue"/>
                        </a:rPr>
                        <a:t>Функции подразделения</a:t>
                      </a:r>
                      <a:endParaRPr lang="ru-RU" sz="1000" b="1">
                        <a:solidFill>
                          <a:srgbClr val="FEFEFE"/>
                        </a:solidFill>
                        <a:latin typeface="Helvetica Neue"/>
                        <a:ea typeface="Helvetica Neue"/>
                        <a:cs typeface="Helvetica Neue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tabLst>
                          <a:tab pos="804545" algn="r"/>
                          <a:tab pos="846455" algn="r"/>
                        </a:tabLst>
                      </a:pPr>
                      <a:r>
                        <a:rPr lang="ru-RU" sz="1200" b="1" dirty="0">
                          <a:solidFill>
                            <a:srgbClr val="FEFEFE"/>
                          </a:solidFill>
                          <a:latin typeface="Times New Roman"/>
                          <a:ea typeface="Arial Unicode MS"/>
                          <a:cs typeface="Helvetica Neue"/>
                        </a:rPr>
                        <a:t>Контингент</a:t>
                      </a:r>
                      <a:endParaRPr lang="ru-RU" sz="1000" b="1" dirty="0">
                        <a:solidFill>
                          <a:srgbClr val="FEFEFE"/>
                        </a:solidFill>
                        <a:latin typeface="Helvetica Neue"/>
                        <a:ea typeface="Helvetica Neue"/>
                        <a:cs typeface="Helvetica Neue"/>
                      </a:endParaRPr>
                    </a:p>
                  </a:txBody>
                  <a:tcPr marL="50800" marR="50800" marT="50800" marB="50800"/>
                </a:tc>
              </a:tr>
              <a:tr h="68259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804545" algn="r"/>
                          <a:tab pos="846455" algn="r"/>
                        </a:tabLs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Arial Unicode MS"/>
                          <a:cs typeface="Helvetica Neue"/>
                        </a:rPr>
                        <a:t>Экспертный совет АСИ</a:t>
                      </a:r>
                      <a:endParaRPr lang="ru-RU" sz="1000" b="1" dirty="0">
                        <a:solidFill>
                          <a:srgbClr val="000000"/>
                        </a:solidFill>
                        <a:latin typeface="Helvetica Neue"/>
                        <a:ea typeface="Helvetica Neue"/>
                        <a:cs typeface="Helvetica Neue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SimSun"/>
                          <a:cs typeface="Times New Roman"/>
                        </a:rPr>
                        <a:t>Оценка релевантности заявляемых проектов;</a:t>
                      </a:r>
                      <a:endParaRPr lang="ru-RU" sz="1100">
                        <a:latin typeface="Calibri"/>
                        <a:ea typeface="SimSu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SimSun"/>
                          <a:cs typeface="Times New Roman"/>
                        </a:rPr>
                        <a:t>Разработка системы поощрения участников успешных проектов;</a:t>
                      </a:r>
                      <a:endParaRPr lang="ru-RU" sz="1100">
                        <a:latin typeface="Calibri"/>
                        <a:ea typeface="SimSu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804545" algn="r"/>
                          <a:tab pos="846455" algn="r"/>
                        </a:tabLs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Arial Unicode MS"/>
                          <a:cs typeface="Helvetica Neue Light"/>
                        </a:rPr>
                        <a:t>Создание «базы знаний» из опыта успешных проектов самоуправления.</a:t>
                      </a:r>
                      <a:endParaRPr lang="ru-RU" sz="1000">
                        <a:solidFill>
                          <a:srgbClr val="000000"/>
                        </a:solidFill>
                        <a:latin typeface="Helvetica Neue Light"/>
                        <a:ea typeface="Helvetica Neue Light"/>
                        <a:cs typeface="Helvetica Neue Light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804545" algn="r"/>
                          <a:tab pos="846455" algn="r"/>
                        </a:tabLs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Arial Unicode MS"/>
                          <a:cs typeface="Helvetica Neue Light"/>
                        </a:rPr>
                        <a:t>Администрация и педагоги гимназии №32.</a:t>
                      </a:r>
                      <a:endParaRPr lang="ru-RU" sz="1000" dirty="0">
                        <a:solidFill>
                          <a:srgbClr val="000000"/>
                        </a:solidFill>
                        <a:latin typeface="Helvetica Neue Light"/>
                        <a:ea typeface="Helvetica Neue Light"/>
                        <a:cs typeface="Helvetica Neue Light"/>
                      </a:endParaRPr>
                    </a:p>
                  </a:txBody>
                  <a:tcPr marL="50800" marR="50800" marT="50800" marB="50800"/>
                </a:tc>
              </a:tr>
              <a:tr h="68259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804545" algn="r"/>
                          <a:tab pos="846455" algn="r"/>
                        </a:tabLs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Arial Unicode MS"/>
                          <a:cs typeface="Helvetica Neue"/>
                        </a:rPr>
                        <a:t>Академия АСИ</a:t>
                      </a:r>
                      <a:endParaRPr lang="ru-RU" sz="1000" b="1" dirty="0">
                        <a:solidFill>
                          <a:srgbClr val="000000"/>
                        </a:solidFill>
                        <a:latin typeface="Helvetica Neue"/>
                        <a:ea typeface="Helvetica Neue"/>
                        <a:cs typeface="Helvetica Neue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SimSun"/>
                          <a:cs typeface="Times New Roman"/>
                        </a:rPr>
                        <a:t>Разработка семинаров и образовательных программ для участников рабочих групп;</a:t>
                      </a:r>
                      <a:endParaRPr lang="ru-RU" sz="1100">
                        <a:latin typeface="Calibri"/>
                        <a:ea typeface="SimSu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804545" algn="r"/>
                          <a:tab pos="846455" algn="r"/>
                        </a:tabLs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Arial Unicode MS"/>
                          <a:cs typeface="Helvetica Neue Light"/>
                        </a:rPr>
                        <a:t>Подготовка кураторов проектов;</a:t>
                      </a:r>
                      <a:endParaRPr lang="ru-RU" sz="1000">
                        <a:solidFill>
                          <a:srgbClr val="000000"/>
                        </a:solidFill>
                        <a:latin typeface="Helvetica Neue Light"/>
                        <a:ea typeface="Helvetica Neue Light"/>
                        <a:cs typeface="Helvetica Neue Light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SimSun"/>
                          <a:cs typeface="Times New Roman"/>
                        </a:rPr>
                        <a:t>Администрация и педагоги гимназии №32;</a:t>
                      </a:r>
                      <a:endParaRPr lang="ru-RU" sz="1100" dirty="0">
                        <a:latin typeface="Calibri"/>
                        <a:ea typeface="SimSu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804545" algn="r"/>
                          <a:tab pos="846455" algn="r"/>
                        </a:tabLs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Arial Unicode MS"/>
                          <a:cs typeface="Helvetica Neue Light"/>
                        </a:rPr>
                        <a:t>заинтересованные родители.</a:t>
                      </a:r>
                      <a:endParaRPr lang="ru-RU" sz="1000" dirty="0">
                        <a:solidFill>
                          <a:srgbClr val="000000"/>
                        </a:solidFill>
                        <a:latin typeface="Helvetica Neue Light"/>
                        <a:ea typeface="Helvetica Neue Light"/>
                        <a:cs typeface="Helvetica Neue Light"/>
                      </a:endParaRPr>
                    </a:p>
                  </a:txBody>
                  <a:tcPr marL="50800" marR="50800" marT="50800" marB="50800"/>
                </a:tc>
              </a:tr>
              <a:tr h="68259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804545" algn="r"/>
                          <a:tab pos="846455" algn="r"/>
                        </a:tabLs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Arial Unicode MS"/>
                          <a:cs typeface="Helvetica Neue"/>
                        </a:rPr>
                        <a:t>Профессионалы АСИ</a:t>
                      </a:r>
                      <a:endParaRPr lang="ru-RU" sz="1000" b="1" dirty="0">
                        <a:solidFill>
                          <a:srgbClr val="000000"/>
                        </a:solidFill>
                        <a:latin typeface="Helvetica Neue"/>
                        <a:ea typeface="Helvetica Neue"/>
                        <a:cs typeface="Helvetica Neue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804545" algn="r"/>
                          <a:tab pos="846455" algn="r"/>
                        </a:tabLs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Arial Unicode MS"/>
                          <a:cs typeface="Helvetica Neue Light"/>
                        </a:rPr>
                        <a:t>Сопровождение менеджеров проекта;</a:t>
                      </a:r>
                      <a:endParaRPr lang="ru-RU" sz="1000">
                        <a:solidFill>
                          <a:srgbClr val="000000"/>
                        </a:solidFill>
                        <a:latin typeface="Helvetica Neue Light"/>
                        <a:ea typeface="Helvetica Neue Light"/>
                        <a:cs typeface="Helvetica Neue Light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804545" algn="r"/>
                          <a:tab pos="846455" algn="r"/>
                        </a:tabLs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Arial Unicode MS"/>
                          <a:cs typeface="Helvetica Neue Light"/>
                        </a:rPr>
                        <a:t>Администрация и педагоги гимназии №32.</a:t>
                      </a:r>
                      <a:endParaRPr lang="ru-RU" sz="1000" dirty="0">
                        <a:solidFill>
                          <a:srgbClr val="000000"/>
                        </a:solidFill>
                        <a:latin typeface="Helvetica Neue Light"/>
                        <a:ea typeface="Helvetica Neue Light"/>
                        <a:cs typeface="Helvetica Neue Light"/>
                      </a:endParaRPr>
                    </a:p>
                  </a:txBody>
                  <a:tcPr marL="50800" marR="50800" marT="50800" marB="50800"/>
                </a:tc>
              </a:tr>
              <a:tr h="68259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804545" algn="r"/>
                          <a:tab pos="846455" algn="r"/>
                        </a:tabLs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Arial Unicode MS"/>
                          <a:cs typeface="Helvetica Neue"/>
                        </a:rPr>
                        <a:t>Координационный Совет</a:t>
                      </a:r>
                      <a:endParaRPr lang="ru-RU" sz="1000" b="1" dirty="0">
                        <a:solidFill>
                          <a:srgbClr val="000000"/>
                        </a:solidFill>
                        <a:latin typeface="Helvetica Neue"/>
                        <a:ea typeface="Helvetica Neue"/>
                        <a:cs typeface="Helvetica Neue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SimSun"/>
                          <a:cs typeface="Times New Roman"/>
                        </a:rPr>
                        <a:t>Поиск идей для положительных изменений среды (в школе и вне ее);</a:t>
                      </a:r>
                      <a:endParaRPr lang="ru-RU" sz="1100">
                        <a:latin typeface="Calibri"/>
                        <a:ea typeface="SimSu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SimSun"/>
                          <a:cs typeface="Times New Roman"/>
                        </a:rPr>
                        <a:t>Разработка плана реализации социальных проектов;</a:t>
                      </a:r>
                      <a:endParaRPr lang="ru-RU" sz="1100">
                        <a:latin typeface="Calibri"/>
                        <a:ea typeface="SimSu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804545" algn="r"/>
                          <a:tab pos="846455" algn="r"/>
                        </a:tabLs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Arial Unicode MS"/>
                          <a:cs typeface="Helvetica Neue Light"/>
                        </a:rPr>
                        <a:t>Создание отчетной документации по проекту.</a:t>
                      </a:r>
                      <a:endParaRPr lang="ru-RU" sz="1000">
                        <a:solidFill>
                          <a:srgbClr val="000000"/>
                        </a:solidFill>
                        <a:latin typeface="Helvetica Neue Light"/>
                        <a:ea typeface="Helvetica Neue Light"/>
                        <a:cs typeface="Helvetica Neue Light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804545" algn="r"/>
                          <a:tab pos="846455" algn="r"/>
                        </a:tabLs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Arial Unicode MS"/>
                          <a:cs typeface="Helvetica Neue Light"/>
                        </a:rPr>
                        <a:t>Старшие менеджеры</a:t>
                      </a:r>
                      <a:endParaRPr lang="ru-RU" sz="1000" dirty="0">
                        <a:solidFill>
                          <a:srgbClr val="000000"/>
                        </a:solidFill>
                        <a:latin typeface="Helvetica Neue Light"/>
                        <a:ea typeface="Helvetica Neue Light"/>
                        <a:cs typeface="Helvetica Neue Light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804545" algn="r"/>
                          <a:tab pos="846455" algn="r"/>
                        </a:tabLs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Arial Unicode MS"/>
                          <a:cs typeface="Helvetica Neue Light"/>
                        </a:rPr>
                        <a:t>(руководители отделов)</a:t>
                      </a:r>
                      <a:endParaRPr lang="ru-RU" sz="1000" dirty="0">
                        <a:solidFill>
                          <a:srgbClr val="000000"/>
                        </a:solidFill>
                        <a:latin typeface="Helvetica Neue Light"/>
                        <a:ea typeface="Helvetica Neue Light"/>
                        <a:cs typeface="Helvetica Neue Light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804545" algn="r"/>
                          <a:tab pos="846455" algn="r"/>
                        </a:tabLs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Arial Unicode MS"/>
                          <a:cs typeface="Helvetica Neue Light"/>
                        </a:rPr>
                        <a:t>(Учащиеся гимназии №32)</a:t>
                      </a:r>
                      <a:endParaRPr lang="ru-RU" sz="1000" dirty="0">
                        <a:solidFill>
                          <a:srgbClr val="000000"/>
                        </a:solidFill>
                        <a:latin typeface="Helvetica Neue Light"/>
                        <a:ea typeface="Helvetica Neue Light"/>
                        <a:cs typeface="Helvetica Neue Light"/>
                      </a:endParaRPr>
                    </a:p>
                  </a:txBody>
                  <a:tcPr marL="50800" marR="50800" marT="50800" marB="5080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ru-RU" dirty="0" smtClean="0"/>
              <a:t>Структура АСИ (проектная деятельность)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357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tabLst>
                          <a:tab pos="804545" algn="r"/>
                          <a:tab pos="846455" algn="r"/>
                        </a:tabLst>
                      </a:pPr>
                      <a:r>
                        <a:rPr lang="ru-RU" sz="1200" b="1" dirty="0">
                          <a:solidFill>
                            <a:srgbClr val="FEFEFE"/>
                          </a:solidFill>
                          <a:latin typeface="Times New Roman"/>
                          <a:ea typeface="Arial Unicode MS"/>
                          <a:cs typeface="Helvetica Neue"/>
                        </a:rPr>
                        <a:t>Структурное подразделение</a:t>
                      </a:r>
                      <a:endParaRPr lang="ru-RU" sz="1000" b="1" dirty="0">
                        <a:solidFill>
                          <a:srgbClr val="FEFEFE"/>
                        </a:solidFill>
                        <a:latin typeface="Helvetica Neue"/>
                        <a:ea typeface="Helvetica Neue"/>
                        <a:cs typeface="Helvetica Neue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tabLst>
                          <a:tab pos="804545" algn="r"/>
                          <a:tab pos="846455" algn="r"/>
                        </a:tabLst>
                      </a:pPr>
                      <a:r>
                        <a:rPr lang="ru-RU" sz="1200" b="1">
                          <a:solidFill>
                            <a:srgbClr val="FEFEFE"/>
                          </a:solidFill>
                          <a:latin typeface="Times New Roman"/>
                          <a:ea typeface="Arial Unicode MS"/>
                          <a:cs typeface="Helvetica Neue"/>
                        </a:rPr>
                        <a:t>Функции подразделения</a:t>
                      </a:r>
                      <a:endParaRPr lang="ru-RU" sz="1000" b="1">
                        <a:solidFill>
                          <a:srgbClr val="FEFEFE"/>
                        </a:solidFill>
                        <a:latin typeface="Helvetica Neue"/>
                        <a:ea typeface="Helvetica Neue"/>
                        <a:cs typeface="Helvetica Neue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tabLst>
                          <a:tab pos="804545" algn="r"/>
                          <a:tab pos="846455" algn="r"/>
                        </a:tabLst>
                      </a:pPr>
                      <a:r>
                        <a:rPr lang="ru-RU" sz="1200" b="1" dirty="0">
                          <a:solidFill>
                            <a:srgbClr val="FEFEFE"/>
                          </a:solidFill>
                          <a:latin typeface="Times New Roman"/>
                          <a:ea typeface="Arial Unicode MS"/>
                          <a:cs typeface="Helvetica Neue"/>
                        </a:rPr>
                        <a:t>Контингент</a:t>
                      </a:r>
                      <a:endParaRPr lang="ru-RU" sz="1000" b="1" dirty="0">
                        <a:solidFill>
                          <a:srgbClr val="FEFEFE"/>
                        </a:solidFill>
                        <a:latin typeface="Helvetica Neue"/>
                        <a:ea typeface="Helvetica Neue"/>
                        <a:cs typeface="Helvetica Neue"/>
                      </a:endParaRPr>
                    </a:p>
                  </a:txBody>
                  <a:tcPr marL="50800" marR="50800" marT="50800" marB="5080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804545" algn="r"/>
                          <a:tab pos="846455" algn="r"/>
                        </a:tabLs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Arial Unicode MS"/>
                          <a:cs typeface="Helvetica Neue"/>
                        </a:rPr>
                        <a:t>Отдел научных исследований АСИ</a:t>
                      </a:r>
                      <a:endParaRPr lang="ru-RU" sz="1000" b="1" dirty="0">
                        <a:solidFill>
                          <a:srgbClr val="000000"/>
                        </a:solidFill>
                        <a:latin typeface="Helvetica Neue"/>
                        <a:ea typeface="Helvetica Neue"/>
                        <a:cs typeface="Helvetica Neue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804545" algn="r"/>
                          <a:tab pos="846455" algn="r"/>
                        </a:tabLs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Arial Unicode MS"/>
                          <a:cs typeface="Helvetica Neue Light"/>
                        </a:rPr>
                        <a:t>Исследования в различных областях наук</a:t>
                      </a:r>
                      <a:endParaRPr lang="ru-RU" sz="1000">
                        <a:solidFill>
                          <a:srgbClr val="000000"/>
                        </a:solidFill>
                        <a:latin typeface="Helvetica Neue Light"/>
                        <a:ea typeface="Helvetica Neue Light"/>
                        <a:cs typeface="Helvetica Neue Light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804545" algn="r"/>
                          <a:tab pos="846455" algn="r"/>
                        </a:tabLs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Arial Unicode MS"/>
                          <a:cs typeface="Helvetica Neue Light"/>
                        </a:rPr>
                        <a:t>Менеджеры</a:t>
                      </a:r>
                      <a:endParaRPr lang="ru-RU" sz="1000">
                        <a:solidFill>
                          <a:srgbClr val="000000"/>
                        </a:solidFill>
                        <a:latin typeface="Helvetica Neue Light"/>
                        <a:ea typeface="Helvetica Neue Light"/>
                        <a:cs typeface="Helvetica Neue Light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804545" algn="r"/>
                          <a:tab pos="846455" algn="r"/>
                        </a:tabLs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Arial Unicode MS"/>
                          <a:cs typeface="Helvetica Neue Light"/>
                        </a:rPr>
                        <a:t>(Учащиеся гимназии №32)</a:t>
                      </a:r>
                      <a:endParaRPr lang="ru-RU" sz="1000">
                        <a:solidFill>
                          <a:srgbClr val="000000"/>
                        </a:solidFill>
                        <a:latin typeface="Helvetica Neue Light"/>
                        <a:ea typeface="Helvetica Neue Light"/>
                        <a:cs typeface="Helvetica Neue Light"/>
                      </a:endParaRPr>
                    </a:p>
                  </a:txBody>
                  <a:tcPr marL="50800" marR="50800" marT="50800" marB="5080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804545" algn="r"/>
                          <a:tab pos="846455" algn="r"/>
                        </a:tabLs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Arial Unicode MS"/>
                          <a:cs typeface="Helvetica Neue"/>
                        </a:rPr>
                        <a:t>Отдел спорта АСИ</a:t>
                      </a:r>
                      <a:endParaRPr lang="ru-RU" sz="1000" b="1">
                        <a:solidFill>
                          <a:srgbClr val="000000"/>
                        </a:solidFill>
                        <a:latin typeface="Helvetica Neue"/>
                        <a:ea typeface="Helvetica Neue"/>
                        <a:cs typeface="Helvetica Neue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804545" algn="r"/>
                          <a:tab pos="846455" algn="r"/>
                        </a:tabLs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Arial Unicode MS"/>
                          <a:cs typeface="Helvetica Neue Light"/>
                        </a:rPr>
                        <a:t>Организация спортивных мероприятий</a:t>
                      </a:r>
                      <a:endParaRPr lang="ru-RU" sz="1000">
                        <a:solidFill>
                          <a:srgbClr val="000000"/>
                        </a:solidFill>
                        <a:latin typeface="Helvetica Neue Light"/>
                        <a:ea typeface="Helvetica Neue Light"/>
                        <a:cs typeface="Helvetica Neue Light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804545" algn="r"/>
                          <a:tab pos="846455" algn="r"/>
                        </a:tabLs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Arial Unicode MS"/>
                          <a:cs typeface="Helvetica Neue Light"/>
                        </a:rPr>
                        <a:t>Менеджеры</a:t>
                      </a:r>
                      <a:endParaRPr lang="ru-RU" sz="1000">
                        <a:solidFill>
                          <a:srgbClr val="000000"/>
                        </a:solidFill>
                        <a:latin typeface="Helvetica Neue Light"/>
                        <a:ea typeface="Helvetica Neue Light"/>
                        <a:cs typeface="Helvetica Neue Light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804545" algn="r"/>
                          <a:tab pos="846455" algn="r"/>
                        </a:tabLs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Arial Unicode MS"/>
                          <a:cs typeface="Helvetica Neue Light"/>
                        </a:rPr>
                        <a:t>(Учащиеся гимназии №32)</a:t>
                      </a:r>
                      <a:endParaRPr lang="ru-RU" sz="1000">
                        <a:solidFill>
                          <a:srgbClr val="000000"/>
                        </a:solidFill>
                        <a:latin typeface="Helvetica Neue Light"/>
                        <a:ea typeface="Helvetica Neue Light"/>
                        <a:cs typeface="Helvetica Neue Light"/>
                      </a:endParaRPr>
                    </a:p>
                  </a:txBody>
                  <a:tcPr marL="50800" marR="50800" marT="50800" marB="5080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804545" algn="r"/>
                          <a:tab pos="846455" algn="r"/>
                        </a:tabLs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Arial Unicode MS"/>
                          <a:cs typeface="Helvetica Neue"/>
                        </a:rPr>
                        <a:t>Отдел стажировок АСИ</a:t>
                      </a:r>
                      <a:endParaRPr lang="ru-RU" sz="1000" b="1">
                        <a:solidFill>
                          <a:srgbClr val="000000"/>
                        </a:solidFill>
                        <a:latin typeface="Helvetica Neue"/>
                        <a:ea typeface="Helvetica Neue"/>
                        <a:cs typeface="Helvetica Neue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804545" algn="r"/>
                          <a:tab pos="846455" algn="r"/>
                        </a:tabLs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Arial Unicode MS"/>
                          <a:cs typeface="Helvetica Neue Light"/>
                        </a:rPr>
                        <a:t>Организация стажировок</a:t>
                      </a:r>
                      <a:endParaRPr lang="ru-RU" sz="1000">
                        <a:solidFill>
                          <a:srgbClr val="000000"/>
                        </a:solidFill>
                        <a:latin typeface="Helvetica Neue Light"/>
                        <a:ea typeface="Helvetica Neue Light"/>
                        <a:cs typeface="Helvetica Neue Light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804545" algn="r"/>
                          <a:tab pos="846455" algn="r"/>
                        </a:tabLs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Arial Unicode MS"/>
                          <a:cs typeface="Helvetica Neue Light"/>
                        </a:rPr>
                        <a:t>Менеджеры</a:t>
                      </a:r>
                      <a:endParaRPr lang="ru-RU" sz="1000">
                        <a:solidFill>
                          <a:srgbClr val="000000"/>
                        </a:solidFill>
                        <a:latin typeface="Helvetica Neue Light"/>
                        <a:ea typeface="Helvetica Neue Light"/>
                        <a:cs typeface="Helvetica Neue Light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804545" algn="r"/>
                          <a:tab pos="846455" algn="r"/>
                        </a:tabLs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Arial Unicode MS"/>
                          <a:cs typeface="Helvetica Neue Light"/>
                        </a:rPr>
                        <a:t>(Учащиеся гимназии №32)</a:t>
                      </a:r>
                      <a:endParaRPr lang="ru-RU" sz="1000">
                        <a:solidFill>
                          <a:srgbClr val="000000"/>
                        </a:solidFill>
                        <a:latin typeface="Helvetica Neue Light"/>
                        <a:ea typeface="Helvetica Neue Light"/>
                        <a:cs typeface="Helvetica Neue Light"/>
                      </a:endParaRPr>
                    </a:p>
                  </a:txBody>
                  <a:tcPr marL="50800" marR="50800" marT="50800" marB="5080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804545" algn="r"/>
                          <a:tab pos="846455" algn="r"/>
                        </a:tabLs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Arial Unicode MS"/>
                          <a:cs typeface="Helvetica Neue"/>
                        </a:rPr>
                        <a:t>Отдел практики волонтерства</a:t>
                      </a:r>
                      <a:endParaRPr lang="ru-RU" sz="1000" b="1">
                        <a:solidFill>
                          <a:srgbClr val="000000"/>
                        </a:solidFill>
                        <a:latin typeface="Helvetica Neue"/>
                        <a:ea typeface="Helvetica Neue"/>
                        <a:cs typeface="Helvetica Neue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804545" algn="r"/>
                          <a:tab pos="846455" algn="r"/>
                        </a:tabLs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Arial Unicode MS"/>
                          <a:cs typeface="Helvetica Neue Light"/>
                        </a:rPr>
                        <a:t>Организация благотворительных акций</a:t>
                      </a:r>
                      <a:endParaRPr lang="ru-RU" sz="1000">
                        <a:solidFill>
                          <a:srgbClr val="000000"/>
                        </a:solidFill>
                        <a:latin typeface="Helvetica Neue Light"/>
                        <a:ea typeface="Helvetica Neue Light"/>
                        <a:cs typeface="Helvetica Neue Light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804545" algn="r"/>
                          <a:tab pos="846455" algn="r"/>
                        </a:tabLs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Arial Unicode MS"/>
                          <a:cs typeface="Helvetica Neue Light"/>
                        </a:rPr>
                        <a:t>Менеджеры</a:t>
                      </a:r>
                      <a:endParaRPr lang="ru-RU" sz="1000">
                        <a:solidFill>
                          <a:srgbClr val="000000"/>
                        </a:solidFill>
                        <a:latin typeface="Helvetica Neue Light"/>
                        <a:ea typeface="Helvetica Neue Light"/>
                        <a:cs typeface="Helvetica Neue Light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804545" algn="r"/>
                          <a:tab pos="846455" algn="r"/>
                        </a:tabLs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Arial Unicode MS"/>
                          <a:cs typeface="Helvetica Neue Light"/>
                        </a:rPr>
                        <a:t>(Учащиеся гимназии №32)</a:t>
                      </a:r>
                      <a:endParaRPr lang="ru-RU" sz="1000">
                        <a:solidFill>
                          <a:srgbClr val="000000"/>
                        </a:solidFill>
                        <a:latin typeface="Helvetica Neue Light"/>
                        <a:ea typeface="Helvetica Neue Light"/>
                        <a:cs typeface="Helvetica Neue Light"/>
                      </a:endParaRPr>
                    </a:p>
                  </a:txBody>
                  <a:tcPr marL="50800" marR="50800" marT="50800" marB="5080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804545" algn="r"/>
                          <a:tab pos="846455" algn="r"/>
                        </a:tabLs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Arial Unicode MS"/>
                          <a:cs typeface="Helvetica Neue"/>
                        </a:rPr>
                        <a:t>Отдел Event-менеджмента</a:t>
                      </a:r>
                      <a:endParaRPr lang="ru-RU" sz="1000" b="1">
                        <a:solidFill>
                          <a:srgbClr val="000000"/>
                        </a:solidFill>
                        <a:latin typeface="Helvetica Neue"/>
                        <a:ea typeface="Helvetica Neue"/>
                        <a:cs typeface="Helvetica Neue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804545" algn="r"/>
                          <a:tab pos="846455" algn="r"/>
                        </a:tabLs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Arial Unicode MS"/>
                          <a:cs typeface="Helvetica Neue Light"/>
                        </a:rPr>
                        <a:t>Праздники и флешмобы.</a:t>
                      </a:r>
                      <a:endParaRPr lang="ru-RU" sz="1000">
                        <a:solidFill>
                          <a:srgbClr val="000000"/>
                        </a:solidFill>
                        <a:latin typeface="Helvetica Neue Light"/>
                        <a:ea typeface="Helvetica Neue Light"/>
                        <a:cs typeface="Helvetica Neue Light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804545" algn="r"/>
                          <a:tab pos="846455" algn="r"/>
                        </a:tabLs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Arial Unicode MS"/>
                          <a:cs typeface="Helvetica Neue Light"/>
                        </a:rPr>
                        <a:t>Менеджеры</a:t>
                      </a:r>
                      <a:endParaRPr lang="ru-RU" sz="1000">
                        <a:solidFill>
                          <a:srgbClr val="000000"/>
                        </a:solidFill>
                        <a:latin typeface="Helvetica Neue Light"/>
                        <a:ea typeface="Helvetica Neue Light"/>
                        <a:cs typeface="Helvetica Neue Light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804545" algn="r"/>
                          <a:tab pos="846455" algn="r"/>
                        </a:tabLs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Arial Unicode MS"/>
                          <a:cs typeface="Helvetica Neue Light"/>
                        </a:rPr>
                        <a:t>(Учащиеся гимназии №32)</a:t>
                      </a:r>
                      <a:endParaRPr lang="ru-RU" sz="1000">
                        <a:solidFill>
                          <a:srgbClr val="000000"/>
                        </a:solidFill>
                        <a:latin typeface="Helvetica Neue Light"/>
                        <a:ea typeface="Helvetica Neue Light"/>
                        <a:cs typeface="Helvetica Neue Light"/>
                      </a:endParaRPr>
                    </a:p>
                  </a:txBody>
                  <a:tcPr marL="50800" marR="50800" marT="50800" marB="5080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804545" algn="r"/>
                          <a:tab pos="846455" algn="r"/>
                        </a:tabLs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Arial Unicode MS"/>
                          <a:cs typeface="Helvetica Neue"/>
                        </a:rPr>
                        <a:t>Пресс-центр</a:t>
                      </a:r>
                      <a:endParaRPr lang="ru-RU" sz="1000" b="1">
                        <a:solidFill>
                          <a:srgbClr val="000000"/>
                        </a:solidFill>
                        <a:latin typeface="Helvetica Neue"/>
                        <a:ea typeface="Helvetica Neue"/>
                        <a:cs typeface="Helvetica Neue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804545" algn="r"/>
                          <a:tab pos="846455" algn="r"/>
                        </a:tabLs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Arial Unicode MS"/>
                          <a:cs typeface="Helvetica Neue Light"/>
                        </a:rPr>
                        <a:t>Ведение сайта, информирование членов АСИ, учащихся и коллектив гимназии о деятельности АСИ</a:t>
                      </a:r>
                      <a:endParaRPr lang="ru-RU" sz="1000">
                        <a:solidFill>
                          <a:srgbClr val="000000"/>
                        </a:solidFill>
                        <a:latin typeface="Helvetica Neue Light"/>
                        <a:ea typeface="Helvetica Neue Light"/>
                        <a:cs typeface="Helvetica Neue Light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804545" algn="r"/>
                          <a:tab pos="846455" algn="r"/>
                        </a:tabLs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Arial Unicode MS"/>
                          <a:cs typeface="Helvetica Neue Light"/>
                        </a:rPr>
                        <a:t>Менеджеры</a:t>
                      </a:r>
                      <a:endParaRPr lang="ru-RU" sz="1000" dirty="0">
                        <a:solidFill>
                          <a:srgbClr val="000000"/>
                        </a:solidFill>
                        <a:latin typeface="Helvetica Neue Light"/>
                        <a:ea typeface="Helvetica Neue Light"/>
                        <a:cs typeface="Helvetica Neue Light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804545" algn="r"/>
                          <a:tab pos="846455" algn="r"/>
                        </a:tabLs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Arial Unicode MS"/>
                          <a:cs typeface="Helvetica Neue Light"/>
                        </a:rPr>
                        <a:t>(Учащиеся гимназии №32)</a:t>
                      </a:r>
                      <a:endParaRPr lang="ru-RU" sz="1000" dirty="0">
                        <a:solidFill>
                          <a:srgbClr val="000000"/>
                        </a:solidFill>
                        <a:latin typeface="Helvetica Neue Light"/>
                        <a:ea typeface="Helvetica Neue Light"/>
                        <a:cs typeface="Helvetica Neue Light"/>
                      </a:endParaRPr>
                    </a:p>
                  </a:txBody>
                  <a:tcPr marL="50800" marR="50800" marT="50800" marB="5080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Untitled Infographic.jpe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195736" y="0"/>
            <a:ext cx="4680520" cy="673596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Этапы внедрения технологии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5569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5827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SimSun"/>
                          <a:cs typeface="Times New Roman"/>
                        </a:rPr>
                        <a:t>Этап</a:t>
                      </a:r>
                      <a:endParaRPr lang="ru-RU" sz="11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SimSun"/>
                          <a:cs typeface="Times New Roman"/>
                        </a:rPr>
                        <a:t>Характер работ</a:t>
                      </a:r>
                      <a:endParaRPr lang="ru-RU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7051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SimSun"/>
                          <a:cs typeface="Times New Roman"/>
                        </a:rPr>
                        <a:t>Сроки</a:t>
                      </a:r>
                      <a:endParaRPr lang="ru-RU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60949">
                <a:tc>
                  <a:txBody>
                    <a:bodyPr/>
                    <a:lstStyle/>
                    <a:p>
                      <a:pPr indent="27051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SimSun"/>
                        <a:cs typeface="Times New Roman"/>
                      </a:endParaRPr>
                    </a:p>
                    <a:p>
                      <a:pPr indent="27051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SimSun"/>
                          <a:cs typeface="Times New Roman"/>
                        </a:rPr>
                        <a:t>Этап планирования</a:t>
                      </a:r>
                      <a:endParaRPr lang="ru-RU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SimSun"/>
                          <a:cs typeface="Times New Roman"/>
                        </a:rPr>
                        <a:t>Разработка нормативной базы, структуры АСИ и плана работы</a:t>
                      </a:r>
                      <a:endParaRPr lang="ru-RU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SimSu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SimSun"/>
                          <a:cs typeface="Times New Roman"/>
                        </a:rPr>
                        <a:t>2 недели</a:t>
                      </a:r>
                      <a:endParaRPr lang="ru-RU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91424">
                <a:tc>
                  <a:txBody>
                    <a:bodyPr/>
                    <a:lstStyle/>
                    <a:p>
                      <a:pPr indent="27051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SimSun"/>
                        <a:cs typeface="Times New Roman"/>
                      </a:endParaRPr>
                    </a:p>
                    <a:p>
                      <a:pPr indent="27051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SimSun"/>
                          <a:cs typeface="Times New Roman"/>
                        </a:rPr>
                        <a:t>Организационный этап</a:t>
                      </a:r>
                      <a:endParaRPr lang="ru-RU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SimSun"/>
                          <a:cs typeface="Times New Roman"/>
                        </a:rPr>
                        <a:t>Создание рабочих групп и штатного расписания в соответствии с разработанной структурой АСИ</a:t>
                      </a:r>
                      <a:endParaRPr lang="ru-RU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SimSu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SimSun"/>
                          <a:cs typeface="Times New Roman"/>
                        </a:rPr>
                        <a:t>2 недели</a:t>
                      </a:r>
                      <a:endParaRPr lang="ru-RU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60949">
                <a:tc>
                  <a:txBody>
                    <a:bodyPr/>
                    <a:lstStyle/>
                    <a:p>
                      <a:pPr indent="27051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SimSun"/>
                        <a:cs typeface="Times New Roman"/>
                      </a:endParaRPr>
                    </a:p>
                    <a:p>
                      <a:pPr indent="27051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SimSun"/>
                          <a:cs typeface="Times New Roman"/>
                        </a:rPr>
                        <a:t>Этап реализации</a:t>
                      </a:r>
                      <a:endParaRPr lang="ru-RU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SimSun"/>
                          <a:cs typeface="Times New Roman"/>
                        </a:rPr>
                        <a:t>Разработка проектов, систематизация и управление знаниями.</a:t>
                      </a:r>
                      <a:endParaRPr lang="ru-RU" sz="11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7051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SimSun"/>
                        <a:cs typeface="Times New Roman"/>
                      </a:endParaRPr>
                    </a:p>
                    <a:p>
                      <a:pPr indent="27051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SimSun"/>
                          <a:cs typeface="Times New Roman"/>
                        </a:rPr>
                        <a:t>Не ограничен</a:t>
                      </a:r>
                      <a:endParaRPr lang="ru-RU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60949">
                <a:tc>
                  <a:txBody>
                    <a:bodyPr/>
                    <a:lstStyle/>
                    <a:p>
                      <a:pPr indent="27051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SimSun"/>
                        <a:cs typeface="Times New Roman"/>
                      </a:endParaRPr>
                    </a:p>
                    <a:p>
                      <a:pPr indent="27051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SimSun"/>
                          <a:cs typeface="Times New Roman"/>
                        </a:rPr>
                        <a:t>Итоговый этап</a:t>
                      </a:r>
                      <a:endParaRPr lang="ru-RU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SimSun"/>
                          <a:cs typeface="Times New Roman"/>
                        </a:rPr>
                        <a:t>Обобщение опыта, анализ сформированных умений школьников.</a:t>
                      </a:r>
                      <a:endParaRPr lang="ru-RU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SimSun"/>
                          <a:cs typeface="Times New Roman"/>
                        </a:rPr>
                        <a:t>Зависит от продолжительности этапа реализации</a:t>
                      </a:r>
                      <a:endParaRPr lang="ru-RU" sz="11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396</Words>
  <Application>Microsoft Office PowerPoint</Application>
  <PresentationFormat>Экран (4:3)</PresentationFormat>
  <Paragraphs>98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Социальное творчество педагогов и учеников как компонент образовательной программы Гимназии № 32</vt:lpstr>
      <vt:lpstr>Предпосылки проекта</vt:lpstr>
      <vt:lpstr>Организационные аспекты</vt:lpstr>
      <vt:lpstr>Замысел проекта</vt:lpstr>
      <vt:lpstr>Реализация проекта</vt:lpstr>
      <vt:lpstr>Структура АСИ (административный блок)</vt:lpstr>
      <vt:lpstr>Структура АСИ (проектная деятельность)</vt:lpstr>
      <vt:lpstr>Слайд 8</vt:lpstr>
      <vt:lpstr>Этапы внедрения технологии</vt:lpstr>
      <vt:lpstr>Сложности внедрения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Социальное творчество педагогов и учеников как компонент образовательной программы Гимназии № 32</dc:title>
  <dc:creator>Timofeev Fedor</dc:creator>
  <cp:lastModifiedBy>Fedor</cp:lastModifiedBy>
  <cp:revision>1</cp:revision>
  <dcterms:created xsi:type="dcterms:W3CDTF">2016-10-05T10:16:04Z</dcterms:created>
  <dcterms:modified xsi:type="dcterms:W3CDTF">2016-10-05T10:52:11Z</dcterms:modified>
</cp:coreProperties>
</file>